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3" r:id="rId4"/>
    <p:sldId id="259" r:id="rId5"/>
    <p:sldId id="264" r:id="rId6"/>
    <p:sldId id="261" r:id="rId7"/>
    <p:sldId id="265" r:id="rId8"/>
    <p:sldId id="266" r:id="rId9"/>
    <p:sldId id="262" r:id="rId10"/>
    <p:sldId id="260"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A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0" d="100"/>
          <a:sy n="70" d="100"/>
        </p:scale>
        <p:origin x="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A15AC-9125-4207-BCF8-3687972B8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A3E50B3A-4559-4B4F-A63F-2BF3DACF49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77465E25-AC17-4A71-8384-D6E87458133D}"/>
              </a:ext>
            </a:extLst>
          </p:cNvPr>
          <p:cNvSpPr>
            <a:spLocks noGrp="1"/>
          </p:cNvSpPr>
          <p:nvPr>
            <p:ph type="dt" sz="half" idx="10"/>
          </p:nvPr>
        </p:nvSpPr>
        <p:spPr/>
        <p:txBody>
          <a:bodyPr/>
          <a:lstStyle/>
          <a:p>
            <a:fld id="{86BB7D81-B813-44AD-94FC-8DB322E176B6}" type="datetimeFigureOut">
              <a:rPr lang="de-DE" smtClean="0"/>
              <a:t>12.03.2022</a:t>
            </a:fld>
            <a:endParaRPr lang="de-DE"/>
          </a:p>
        </p:txBody>
      </p:sp>
      <p:sp>
        <p:nvSpPr>
          <p:cNvPr id="5" name="Footer Placeholder 4">
            <a:extLst>
              <a:ext uri="{FF2B5EF4-FFF2-40B4-BE49-F238E27FC236}">
                <a16:creationId xmlns:a16="http://schemas.microsoft.com/office/drawing/2014/main" id="{25F3CF37-D99A-4A19-AB44-7D847A20FA5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FBD749D-B509-41E4-AAFB-5E9E7EBEC8AB}"/>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2576661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A263-1865-41AF-906C-D389F3BCDC44}"/>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1B5130F7-09B7-4C5E-A55A-657D73CD75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37E7901C-F0CF-40F3-9FBB-FE4FE8D3AD31}"/>
              </a:ext>
            </a:extLst>
          </p:cNvPr>
          <p:cNvSpPr>
            <a:spLocks noGrp="1"/>
          </p:cNvSpPr>
          <p:nvPr>
            <p:ph type="dt" sz="half" idx="10"/>
          </p:nvPr>
        </p:nvSpPr>
        <p:spPr/>
        <p:txBody>
          <a:bodyPr/>
          <a:lstStyle/>
          <a:p>
            <a:fld id="{86BB7D81-B813-44AD-94FC-8DB322E176B6}" type="datetimeFigureOut">
              <a:rPr lang="de-DE" smtClean="0"/>
              <a:t>12.03.2022</a:t>
            </a:fld>
            <a:endParaRPr lang="de-DE"/>
          </a:p>
        </p:txBody>
      </p:sp>
      <p:sp>
        <p:nvSpPr>
          <p:cNvPr id="5" name="Footer Placeholder 4">
            <a:extLst>
              <a:ext uri="{FF2B5EF4-FFF2-40B4-BE49-F238E27FC236}">
                <a16:creationId xmlns:a16="http://schemas.microsoft.com/office/drawing/2014/main" id="{F187689A-7DDF-4EB6-BAB5-41B41F248A4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7144BA4-F721-4FC5-AF5D-C05201855A3A}"/>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415659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EC48B0-26BF-4A06-877B-747EE7338F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13B8CF19-DC11-4CD1-946E-CBCE95E342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78ED84A-2042-4C5A-A50A-14ADB76FF728}"/>
              </a:ext>
            </a:extLst>
          </p:cNvPr>
          <p:cNvSpPr>
            <a:spLocks noGrp="1"/>
          </p:cNvSpPr>
          <p:nvPr>
            <p:ph type="dt" sz="half" idx="10"/>
          </p:nvPr>
        </p:nvSpPr>
        <p:spPr/>
        <p:txBody>
          <a:bodyPr/>
          <a:lstStyle/>
          <a:p>
            <a:fld id="{86BB7D81-B813-44AD-94FC-8DB322E176B6}" type="datetimeFigureOut">
              <a:rPr lang="de-DE" smtClean="0"/>
              <a:t>12.03.2022</a:t>
            </a:fld>
            <a:endParaRPr lang="de-DE"/>
          </a:p>
        </p:txBody>
      </p:sp>
      <p:sp>
        <p:nvSpPr>
          <p:cNvPr id="5" name="Footer Placeholder 4">
            <a:extLst>
              <a:ext uri="{FF2B5EF4-FFF2-40B4-BE49-F238E27FC236}">
                <a16:creationId xmlns:a16="http://schemas.microsoft.com/office/drawing/2014/main" id="{9CD14923-2DFB-452F-99A5-68420C728E1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9E62D93-D404-4835-8F36-1D5767115F69}"/>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2586245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6689-E7D9-4A75-B1B4-67A5EE299275}"/>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33D51C4D-47A3-4886-A67E-CCFE1E2966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F693336C-C764-46D0-BF2E-33EC1E0581A4}"/>
              </a:ext>
            </a:extLst>
          </p:cNvPr>
          <p:cNvSpPr>
            <a:spLocks noGrp="1"/>
          </p:cNvSpPr>
          <p:nvPr>
            <p:ph type="dt" sz="half" idx="10"/>
          </p:nvPr>
        </p:nvSpPr>
        <p:spPr/>
        <p:txBody>
          <a:bodyPr/>
          <a:lstStyle/>
          <a:p>
            <a:fld id="{86BB7D81-B813-44AD-94FC-8DB322E176B6}" type="datetimeFigureOut">
              <a:rPr lang="de-DE" smtClean="0"/>
              <a:t>12.03.2022</a:t>
            </a:fld>
            <a:endParaRPr lang="de-DE"/>
          </a:p>
        </p:txBody>
      </p:sp>
      <p:sp>
        <p:nvSpPr>
          <p:cNvPr id="5" name="Footer Placeholder 4">
            <a:extLst>
              <a:ext uri="{FF2B5EF4-FFF2-40B4-BE49-F238E27FC236}">
                <a16:creationId xmlns:a16="http://schemas.microsoft.com/office/drawing/2014/main" id="{AF871EDC-4A28-41B5-9FDE-124F4AC7D15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265CFC0-3A94-494E-AF78-D1E4FA2EA0E0}"/>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3482113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0F64-E3C4-4177-850A-46874EDF42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D0970C83-95FB-41FA-81D6-8422A9B49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9A8033-7AB8-40B1-9096-2C9CB9C96E85}"/>
              </a:ext>
            </a:extLst>
          </p:cNvPr>
          <p:cNvSpPr>
            <a:spLocks noGrp="1"/>
          </p:cNvSpPr>
          <p:nvPr>
            <p:ph type="dt" sz="half" idx="10"/>
          </p:nvPr>
        </p:nvSpPr>
        <p:spPr/>
        <p:txBody>
          <a:bodyPr/>
          <a:lstStyle/>
          <a:p>
            <a:fld id="{86BB7D81-B813-44AD-94FC-8DB322E176B6}" type="datetimeFigureOut">
              <a:rPr lang="de-DE" smtClean="0"/>
              <a:t>12.03.2022</a:t>
            </a:fld>
            <a:endParaRPr lang="de-DE"/>
          </a:p>
        </p:txBody>
      </p:sp>
      <p:sp>
        <p:nvSpPr>
          <p:cNvPr id="5" name="Footer Placeholder 4">
            <a:extLst>
              <a:ext uri="{FF2B5EF4-FFF2-40B4-BE49-F238E27FC236}">
                <a16:creationId xmlns:a16="http://schemas.microsoft.com/office/drawing/2014/main" id="{18BAAD64-7CE8-4713-B834-2B8A19ECCDB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23B03DFE-B6E7-4AA2-ADB2-F540698947A2}"/>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332182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1962-793A-48A6-9F61-37C13142EA05}"/>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C853FEE1-F333-48FB-BDAB-F1D7477C4A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D88EC66-2FC0-485F-BDC3-5580C34B87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DA343A1E-18E4-4C09-91CB-195677B2EB3D}"/>
              </a:ext>
            </a:extLst>
          </p:cNvPr>
          <p:cNvSpPr>
            <a:spLocks noGrp="1"/>
          </p:cNvSpPr>
          <p:nvPr>
            <p:ph type="dt" sz="half" idx="10"/>
          </p:nvPr>
        </p:nvSpPr>
        <p:spPr/>
        <p:txBody>
          <a:bodyPr/>
          <a:lstStyle/>
          <a:p>
            <a:fld id="{86BB7D81-B813-44AD-94FC-8DB322E176B6}" type="datetimeFigureOut">
              <a:rPr lang="de-DE" smtClean="0"/>
              <a:t>12.03.2022</a:t>
            </a:fld>
            <a:endParaRPr lang="de-DE"/>
          </a:p>
        </p:txBody>
      </p:sp>
      <p:sp>
        <p:nvSpPr>
          <p:cNvPr id="6" name="Footer Placeholder 5">
            <a:extLst>
              <a:ext uri="{FF2B5EF4-FFF2-40B4-BE49-F238E27FC236}">
                <a16:creationId xmlns:a16="http://schemas.microsoft.com/office/drawing/2014/main" id="{031E6737-2C89-4655-8F90-6DCD9BD9E97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E568586E-6EE6-43AB-8F90-70EE43A47F84}"/>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3490303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22EF-BB6F-4314-82F6-C0D761DCF6CD}"/>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E3A20EFB-A80D-4E52-A85E-67E54285DC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E043AB-CC65-40F3-A40E-1512523D44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12E456B8-1DAD-403B-85B1-55075BE42F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66646C-197A-4DCC-AD60-499401E9DF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39F42700-0185-48C6-816B-BA8758BD98CB}"/>
              </a:ext>
            </a:extLst>
          </p:cNvPr>
          <p:cNvSpPr>
            <a:spLocks noGrp="1"/>
          </p:cNvSpPr>
          <p:nvPr>
            <p:ph type="dt" sz="half" idx="10"/>
          </p:nvPr>
        </p:nvSpPr>
        <p:spPr/>
        <p:txBody>
          <a:bodyPr/>
          <a:lstStyle/>
          <a:p>
            <a:fld id="{86BB7D81-B813-44AD-94FC-8DB322E176B6}" type="datetimeFigureOut">
              <a:rPr lang="de-DE" smtClean="0"/>
              <a:t>12.03.2022</a:t>
            </a:fld>
            <a:endParaRPr lang="de-DE"/>
          </a:p>
        </p:txBody>
      </p:sp>
      <p:sp>
        <p:nvSpPr>
          <p:cNvPr id="8" name="Footer Placeholder 7">
            <a:extLst>
              <a:ext uri="{FF2B5EF4-FFF2-40B4-BE49-F238E27FC236}">
                <a16:creationId xmlns:a16="http://schemas.microsoft.com/office/drawing/2014/main" id="{059941AA-9515-4136-A16B-C88844EFE114}"/>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B5726B9E-DECC-4776-BA18-60C995AC4A83}"/>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1170939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3C7E-7D76-4917-8CB3-CFC32AA7EF4D}"/>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EB8B00A9-2D04-4510-9F55-FC085FBFD2DB}"/>
              </a:ext>
            </a:extLst>
          </p:cNvPr>
          <p:cNvSpPr>
            <a:spLocks noGrp="1"/>
          </p:cNvSpPr>
          <p:nvPr>
            <p:ph type="dt" sz="half" idx="10"/>
          </p:nvPr>
        </p:nvSpPr>
        <p:spPr/>
        <p:txBody>
          <a:bodyPr/>
          <a:lstStyle/>
          <a:p>
            <a:fld id="{86BB7D81-B813-44AD-94FC-8DB322E176B6}" type="datetimeFigureOut">
              <a:rPr lang="de-DE" smtClean="0"/>
              <a:t>12.03.2022</a:t>
            </a:fld>
            <a:endParaRPr lang="de-DE"/>
          </a:p>
        </p:txBody>
      </p:sp>
      <p:sp>
        <p:nvSpPr>
          <p:cNvPr id="4" name="Footer Placeholder 3">
            <a:extLst>
              <a:ext uri="{FF2B5EF4-FFF2-40B4-BE49-F238E27FC236}">
                <a16:creationId xmlns:a16="http://schemas.microsoft.com/office/drawing/2014/main" id="{0A708ACB-FCAD-4B3A-9F5F-B8F3CB8C02A3}"/>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39ABC272-B94D-4AE8-98B3-B369FC03B7FA}"/>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259713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D31849-A530-4778-AB6E-D3D4E63E8FB4}"/>
              </a:ext>
            </a:extLst>
          </p:cNvPr>
          <p:cNvSpPr>
            <a:spLocks noGrp="1"/>
          </p:cNvSpPr>
          <p:nvPr>
            <p:ph type="dt" sz="half" idx="10"/>
          </p:nvPr>
        </p:nvSpPr>
        <p:spPr/>
        <p:txBody>
          <a:bodyPr/>
          <a:lstStyle/>
          <a:p>
            <a:fld id="{86BB7D81-B813-44AD-94FC-8DB322E176B6}" type="datetimeFigureOut">
              <a:rPr lang="de-DE" smtClean="0"/>
              <a:t>12.03.2022</a:t>
            </a:fld>
            <a:endParaRPr lang="de-DE"/>
          </a:p>
        </p:txBody>
      </p:sp>
      <p:sp>
        <p:nvSpPr>
          <p:cNvPr id="3" name="Footer Placeholder 2">
            <a:extLst>
              <a:ext uri="{FF2B5EF4-FFF2-40B4-BE49-F238E27FC236}">
                <a16:creationId xmlns:a16="http://schemas.microsoft.com/office/drawing/2014/main" id="{0C4CAC7B-6FF0-4E9C-870D-A6D8E82E94F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CD2D2E6-4C99-4242-979D-6E1BE2A139B8}"/>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441199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7E6-26FA-439E-AE22-E55DFD2117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FF473FF1-3190-4818-BE69-BC07E9868A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A376633C-2726-42FE-9BB8-C508345CD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EA155D-1447-41F0-87B6-F95760386D83}"/>
              </a:ext>
            </a:extLst>
          </p:cNvPr>
          <p:cNvSpPr>
            <a:spLocks noGrp="1"/>
          </p:cNvSpPr>
          <p:nvPr>
            <p:ph type="dt" sz="half" idx="10"/>
          </p:nvPr>
        </p:nvSpPr>
        <p:spPr/>
        <p:txBody>
          <a:bodyPr/>
          <a:lstStyle/>
          <a:p>
            <a:fld id="{86BB7D81-B813-44AD-94FC-8DB322E176B6}" type="datetimeFigureOut">
              <a:rPr lang="de-DE" smtClean="0"/>
              <a:t>12.03.2022</a:t>
            </a:fld>
            <a:endParaRPr lang="de-DE"/>
          </a:p>
        </p:txBody>
      </p:sp>
      <p:sp>
        <p:nvSpPr>
          <p:cNvPr id="6" name="Footer Placeholder 5">
            <a:extLst>
              <a:ext uri="{FF2B5EF4-FFF2-40B4-BE49-F238E27FC236}">
                <a16:creationId xmlns:a16="http://schemas.microsoft.com/office/drawing/2014/main" id="{7839D2EA-FFD8-4AB4-9746-B8A835CD1BC2}"/>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1FF624C-3948-4D03-929A-3141E409FE34}"/>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51904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FADB3-469C-4334-BA27-098A7CAFD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CD80C92-D52A-4BC8-929B-13DECE00C1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7D8680AD-DBFC-4698-B928-7B0708D66A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F67BC0-F4C0-43C8-8322-EDFCA45277DD}"/>
              </a:ext>
            </a:extLst>
          </p:cNvPr>
          <p:cNvSpPr>
            <a:spLocks noGrp="1"/>
          </p:cNvSpPr>
          <p:nvPr>
            <p:ph type="dt" sz="half" idx="10"/>
          </p:nvPr>
        </p:nvSpPr>
        <p:spPr/>
        <p:txBody>
          <a:bodyPr/>
          <a:lstStyle/>
          <a:p>
            <a:fld id="{86BB7D81-B813-44AD-94FC-8DB322E176B6}" type="datetimeFigureOut">
              <a:rPr lang="de-DE" smtClean="0"/>
              <a:t>12.03.2022</a:t>
            </a:fld>
            <a:endParaRPr lang="de-DE"/>
          </a:p>
        </p:txBody>
      </p:sp>
      <p:sp>
        <p:nvSpPr>
          <p:cNvPr id="6" name="Footer Placeholder 5">
            <a:extLst>
              <a:ext uri="{FF2B5EF4-FFF2-40B4-BE49-F238E27FC236}">
                <a16:creationId xmlns:a16="http://schemas.microsoft.com/office/drawing/2014/main" id="{DA13D3B6-8E39-4FB0-9306-C4045DB376E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E01AFE15-236B-4742-8FB1-B5E54D0DC7CC}"/>
              </a:ext>
            </a:extLst>
          </p:cNvPr>
          <p:cNvSpPr>
            <a:spLocks noGrp="1"/>
          </p:cNvSpPr>
          <p:nvPr>
            <p:ph type="sldNum" sz="quarter" idx="12"/>
          </p:nvPr>
        </p:nvSpPr>
        <p:spPr/>
        <p:txBody>
          <a:bodyPr/>
          <a:lstStyle/>
          <a:p>
            <a:fld id="{E79FDDF8-F408-4E50-9B5F-869CCB2BEF09}" type="slidenum">
              <a:rPr lang="de-DE" smtClean="0"/>
              <a:t>‹#›</a:t>
            </a:fld>
            <a:endParaRPr lang="de-DE"/>
          </a:p>
        </p:txBody>
      </p:sp>
    </p:spTree>
    <p:extLst>
      <p:ext uri="{BB962C8B-B14F-4D97-AF65-F5344CB8AC3E}">
        <p14:creationId xmlns:p14="http://schemas.microsoft.com/office/powerpoint/2010/main" val="3758356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069014-E3E4-423D-A3EB-867592DDAA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F50B9C2A-0F57-4C9E-8867-A7A55E63F8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270FDE4-CCD8-405C-A9C9-C29BB7978D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B7D81-B813-44AD-94FC-8DB322E176B6}" type="datetimeFigureOut">
              <a:rPr lang="de-DE" smtClean="0"/>
              <a:t>12.03.2022</a:t>
            </a:fld>
            <a:endParaRPr lang="de-DE"/>
          </a:p>
        </p:txBody>
      </p:sp>
      <p:sp>
        <p:nvSpPr>
          <p:cNvPr id="5" name="Footer Placeholder 4">
            <a:extLst>
              <a:ext uri="{FF2B5EF4-FFF2-40B4-BE49-F238E27FC236}">
                <a16:creationId xmlns:a16="http://schemas.microsoft.com/office/drawing/2014/main" id="{EA644B60-E089-43DF-A3A1-0E2D14B37F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FD1B1128-2D90-47CD-8538-0DD1CEB169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FDDF8-F408-4E50-9B5F-869CCB2BEF09}" type="slidenum">
              <a:rPr lang="de-DE" smtClean="0"/>
              <a:t>‹#›</a:t>
            </a:fld>
            <a:endParaRPr lang="de-DE"/>
          </a:p>
        </p:txBody>
      </p:sp>
    </p:spTree>
    <p:extLst>
      <p:ext uri="{BB962C8B-B14F-4D97-AF65-F5344CB8AC3E}">
        <p14:creationId xmlns:p14="http://schemas.microsoft.com/office/powerpoint/2010/main" val="1440145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lux-ai.org/static/media/workers.b6dad2ed.svg" TargetMode="External"/><Relationship Id="rId2" Type="http://schemas.openxmlformats.org/officeDocument/2006/relationships/hyperlink" Target="https://www.lux-ai.org/static/media/planet.be614292.svg" TargetMode="External"/><Relationship Id="rId1" Type="http://schemas.openxmlformats.org/officeDocument/2006/relationships/slideLayout" Target="../slideLayouts/slideLayout2.xml"/><Relationship Id="rId4" Type="http://schemas.openxmlformats.org/officeDocument/2006/relationships/hyperlink" Target="https://raw.githubusercontent.com/Lux-AI-Challenge/Lux-Design-2021/master/assets/game_board.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AFBD"/>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4E4841-8341-453B-A629-2DB3A54F0CA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192000" cy="6858000"/>
          </a:xfrm>
        </p:spPr>
      </p:pic>
      <p:sp>
        <p:nvSpPr>
          <p:cNvPr id="6" name="TextBox 5">
            <a:extLst>
              <a:ext uri="{FF2B5EF4-FFF2-40B4-BE49-F238E27FC236}">
                <a16:creationId xmlns:a16="http://schemas.microsoft.com/office/drawing/2014/main" id="{2D3C7F49-0381-4A5A-A59C-6F6799210B14}"/>
              </a:ext>
            </a:extLst>
          </p:cNvPr>
          <p:cNvSpPr txBox="1"/>
          <p:nvPr/>
        </p:nvSpPr>
        <p:spPr>
          <a:xfrm>
            <a:off x="1171575" y="2361338"/>
            <a:ext cx="4924425" cy="1754326"/>
          </a:xfrm>
          <a:prstGeom prst="rect">
            <a:avLst/>
          </a:prstGeom>
          <a:noFill/>
        </p:spPr>
        <p:txBody>
          <a:bodyPr wrap="square" rtlCol="0">
            <a:spAutoFit/>
          </a:bodyPr>
          <a:lstStyle/>
          <a:p>
            <a:r>
              <a:rPr lang="de-DE" sz="5400" dirty="0"/>
              <a:t>Lux AI Challenge</a:t>
            </a:r>
          </a:p>
          <a:p>
            <a:endParaRPr lang="de-DE" dirty="0"/>
          </a:p>
          <a:p>
            <a:r>
              <a:rPr lang="en-GB" sz="1800" dirty="0">
                <a:effectLst/>
                <a:latin typeface="Calibri" panose="020F0502020204030204" pitchFamily="34" charset="0"/>
                <a:ea typeface="Calibri" panose="020F0502020204030204" pitchFamily="34" charset="0"/>
                <a:cs typeface="Times New Roman" panose="02020603050405020304" pitchFamily="18" charset="0"/>
              </a:rPr>
              <a:t>Gather the most resources and survive the night!</a:t>
            </a:r>
          </a:p>
          <a:p>
            <a:endParaRPr lang="de-DE" dirty="0"/>
          </a:p>
        </p:txBody>
      </p:sp>
      <p:sp>
        <p:nvSpPr>
          <p:cNvPr id="7" name="TextBox 6">
            <a:extLst>
              <a:ext uri="{FF2B5EF4-FFF2-40B4-BE49-F238E27FC236}">
                <a16:creationId xmlns:a16="http://schemas.microsoft.com/office/drawing/2014/main" id="{372E31B0-334D-47F0-96E1-7CAD6D9EFB1C}"/>
              </a:ext>
            </a:extLst>
          </p:cNvPr>
          <p:cNvSpPr txBox="1"/>
          <p:nvPr/>
        </p:nvSpPr>
        <p:spPr>
          <a:xfrm>
            <a:off x="1171575" y="3925164"/>
            <a:ext cx="3228975" cy="369332"/>
          </a:xfrm>
          <a:prstGeom prst="rect">
            <a:avLst/>
          </a:prstGeom>
          <a:noFill/>
        </p:spPr>
        <p:txBody>
          <a:bodyPr wrap="square" rtlCol="0">
            <a:spAutoFit/>
          </a:bodyPr>
          <a:lstStyle/>
          <a:p>
            <a:r>
              <a:rPr lang="de-DE" dirty="0"/>
              <a:t>Pol Hansen</a:t>
            </a:r>
          </a:p>
        </p:txBody>
      </p:sp>
    </p:spTree>
    <p:extLst>
      <p:ext uri="{BB962C8B-B14F-4D97-AF65-F5344CB8AC3E}">
        <p14:creationId xmlns:p14="http://schemas.microsoft.com/office/powerpoint/2010/main" val="3759713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F256-68C9-4826-BB80-25A8BFB8E5C3}"/>
              </a:ext>
            </a:extLst>
          </p:cNvPr>
          <p:cNvSpPr>
            <a:spLocks noGrp="1"/>
          </p:cNvSpPr>
          <p:nvPr>
            <p:ph type="title"/>
          </p:nvPr>
        </p:nvSpPr>
        <p:spPr/>
        <p:txBody>
          <a:bodyPr/>
          <a:lstStyle/>
          <a:p>
            <a:r>
              <a:rPr lang="de-DE" dirty="0"/>
              <a:t>Quellen</a:t>
            </a:r>
          </a:p>
        </p:txBody>
      </p:sp>
      <p:sp>
        <p:nvSpPr>
          <p:cNvPr id="3" name="Content Placeholder 2">
            <a:extLst>
              <a:ext uri="{FF2B5EF4-FFF2-40B4-BE49-F238E27FC236}">
                <a16:creationId xmlns:a16="http://schemas.microsoft.com/office/drawing/2014/main" id="{C031ED4B-0AEB-42A7-BBDC-3DEE097E7C6A}"/>
              </a:ext>
            </a:extLst>
          </p:cNvPr>
          <p:cNvSpPr>
            <a:spLocks noGrp="1"/>
          </p:cNvSpPr>
          <p:nvPr>
            <p:ph idx="1"/>
          </p:nvPr>
        </p:nvSpPr>
        <p:spPr/>
        <p:txBody>
          <a:bodyPr/>
          <a:lstStyle/>
          <a:p>
            <a:pPr marL="0" indent="0">
              <a:buNone/>
            </a:pPr>
            <a:r>
              <a:rPr lang="de-DE" dirty="0"/>
              <a:t>Bildquellen:</a:t>
            </a:r>
          </a:p>
          <a:p>
            <a:pPr marL="0" indent="0">
              <a:buNone/>
            </a:pPr>
            <a:r>
              <a:rPr lang="de-DE" dirty="0">
                <a:hlinkClick r:id="rId2"/>
              </a:rPr>
              <a:t>https://www.lux-ai.org/static/media/planet.be614292.svg</a:t>
            </a:r>
            <a:endParaRPr lang="de-DE" dirty="0"/>
          </a:p>
          <a:p>
            <a:pPr marL="0" indent="0">
              <a:buNone/>
            </a:pPr>
            <a:r>
              <a:rPr lang="de-DE" dirty="0">
                <a:hlinkClick r:id="rId3"/>
              </a:rPr>
              <a:t>https://www.lux-ai.org/static/media/workers.b6dad2ed.svg</a:t>
            </a:r>
            <a:endParaRPr lang="de-DE" dirty="0"/>
          </a:p>
          <a:p>
            <a:pPr marL="0" indent="0">
              <a:buNone/>
            </a:pPr>
            <a:r>
              <a:rPr lang="de-DE" dirty="0">
                <a:hlinkClick r:id="rId4"/>
              </a:rPr>
              <a:t>https://raw.githubusercontent.com/Lux-AI-Challenge/Lux-Design-2021/master/assets/game_board.png</a:t>
            </a:r>
            <a:endParaRPr lang="de-DE" dirty="0"/>
          </a:p>
          <a:p>
            <a:pPr marL="0" indent="0">
              <a:buNone/>
            </a:pPr>
            <a:endParaRPr lang="de-DE" dirty="0"/>
          </a:p>
          <a:p>
            <a:pPr marL="0" indent="0">
              <a:buNone/>
            </a:pPr>
            <a:r>
              <a:rPr lang="de-DE" dirty="0"/>
              <a:t>	</a:t>
            </a:r>
          </a:p>
        </p:txBody>
      </p:sp>
    </p:spTree>
    <p:extLst>
      <p:ext uri="{BB962C8B-B14F-4D97-AF65-F5344CB8AC3E}">
        <p14:creationId xmlns:p14="http://schemas.microsoft.com/office/powerpoint/2010/main" val="237104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163D7-A3AC-480B-8A9E-5A0BD5E7AC7E}"/>
              </a:ext>
            </a:extLst>
          </p:cNvPr>
          <p:cNvSpPr>
            <a:spLocks noGrp="1"/>
          </p:cNvSpPr>
          <p:nvPr>
            <p:ph type="title"/>
          </p:nvPr>
        </p:nvSpPr>
        <p:spPr/>
        <p:txBody>
          <a:bodyPr/>
          <a:lstStyle/>
          <a:p>
            <a:r>
              <a:rPr lang="de-DE" dirty="0"/>
              <a:t>Übersicht</a:t>
            </a:r>
          </a:p>
        </p:txBody>
      </p:sp>
      <p:sp>
        <p:nvSpPr>
          <p:cNvPr id="3" name="Content Placeholder 2">
            <a:extLst>
              <a:ext uri="{FF2B5EF4-FFF2-40B4-BE49-F238E27FC236}">
                <a16:creationId xmlns:a16="http://schemas.microsoft.com/office/drawing/2014/main" id="{D7631784-74C2-48AC-95A5-005E4CC2F97F}"/>
              </a:ext>
            </a:extLst>
          </p:cNvPr>
          <p:cNvSpPr>
            <a:spLocks noGrp="1"/>
          </p:cNvSpPr>
          <p:nvPr>
            <p:ph idx="1"/>
          </p:nvPr>
        </p:nvSpPr>
        <p:spPr/>
        <p:txBody>
          <a:bodyPr/>
          <a:lstStyle/>
          <a:p>
            <a:r>
              <a:rPr lang="de-DE" dirty="0"/>
              <a:t>Intro</a:t>
            </a:r>
          </a:p>
          <a:p>
            <a:r>
              <a:rPr lang="de-DE" dirty="0"/>
              <a:t>Lux AI Challenge</a:t>
            </a:r>
          </a:p>
          <a:p>
            <a:r>
              <a:rPr lang="de-DE" dirty="0"/>
              <a:t>Regel Basierter Agent</a:t>
            </a:r>
          </a:p>
          <a:p>
            <a:r>
              <a:rPr lang="de-DE" dirty="0"/>
              <a:t>„Deep Q Learning“ Lösung</a:t>
            </a:r>
          </a:p>
        </p:txBody>
      </p:sp>
    </p:spTree>
    <p:extLst>
      <p:ext uri="{BB962C8B-B14F-4D97-AF65-F5344CB8AC3E}">
        <p14:creationId xmlns:p14="http://schemas.microsoft.com/office/powerpoint/2010/main" val="149871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CC60-2EFB-4591-B201-3D9DB32D25DE}"/>
              </a:ext>
            </a:extLst>
          </p:cNvPr>
          <p:cNvSpPr>
            <a:spLocks noGrp="1"/>
          </p:cNvSpPr>
          <p:nvPr>
            <p:ph type="title"/>
          </p:nvPr>
        </p:nvSpPr>
        <p:spPr/>
        <p:txBody>
          <a:bodyPr/>
          <a:lstStyle/>
          <a:p>
            <a:r>
              <a:rPr lang="de-DE" dirty="0"/>
              <a:t>Intro</a:t>
            </a:r>
          </a:p>
        </p:txBody>
      </p:sp>
      <p:sp>
        <p:nvSpPr>
          <p:cNvPr id="3" name="Content Placeholder 2">
            <a:extLst>
              <a:ext uri="{FF2B5EF4-FFF2-40B4-BE49-F238E27FC236}">
                <a16:creationId xmlns:a16="http://schemas.microsoft.com/office/drawing/2014/main" id="{44AB1E29-75FE-4186-9483-2D861256F16A}"/>
              </a:ext>
            </a:extLst>
          </p:cNvPr>
          <p:cNvSpPr>
            <a:spLocks noGrp="1"/>
          </p:cNvSpPr>
          <p:nvPr>
            <p:ph idx="1"/>
          </p:nvPr>
        </p:nvSpPr>
        <p:spPr/>
        <p:txBody>
          <a:bodyPr/>
          <a:lstStyle/>
          <a:p>
            <a:r>
              <a:rPr lang="de-DE" dirty="0"/>
              <a:t>Ziel der Projektarbeit: Agenten zur Lösung der Challenge zu implementieren</a:t>
            </a:r>
          </a:p>
          <a:p>
            <a:endParaRPr lang="de-DE" dirty="0"/>
          </a:p>
        </p:txBody>
      </p:sp>
    </p:spTree>
    <p:extLst>
      <p:ext uri="{BB962C8B-B14F-4D97-AF65-F5344CB8AC3E}">
        <p14:creationId xmlns:p14="http://schemas.microsoft.com/office/powerpoint/2010/main" val="2186389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9611-C0FE-42D9-962A-B936FDFAA315}"/>
              </a:ext>
            </a:extLst>
          </p:cNvPr>
          <p:cNvSpPr>
            <a:spLocks noGrp="1"/>
          </p:cNvSpPr>
          <p:nvPr>
            <p:ph type="title"/>
          </p:nvPr>
        </p:nvSpPr>
        <p:spPr>
          <a:xfrm>
            <a:off x="838200" y="365125"/>
            <a:ext cx="8363673" cy="1325563"/>
          </a:xfrm>
        </p:spPr>
        <p:txBody>
          <a:bodyPr/>
          <a:lstStyle/>
          <a:p>
            <a:pPr algn="ctr"/>
            <a:r>
              <a:rPr lang="de-DE" dirty="0"/>
              <a:t>Lux AI Challenge</a:t>
            </a:r>
          </a:p>
        </p:txBody>
      </p:sp>
      <p:sp>
        <p:nvSpPr>
          <p:cNvPr id="3" name="Content Placeholder 2">
            <a:extLst>
              <a:ext uri="{FF2B5EF4-FFF2-40B4-BE49-F238E27FC236}">
                <a16:creationId xmlns:a16="http://schemas.microsoft.com/office/drawing/2014/main" id="{6C2D9EF5-E7FB-4BD4-8AF4-E6530C497CA7}"/>
              </a:ext>
            </a:extLst>
          </p:cNvPr>
          <p:cNvSpPr>
            <a:spLocks noGrp="1"/>
          </p:cNvSpPr>
          <p:nvPr>
            <p:ph idx="1"/>
          </p:nvPr>
        </p:nvSpPr>
        <p:spPr/>
        <p:txBody>
          <a:bodyPr/>
          <a:lstStyle/>
          <a:p>
            <a:pPr marL="0" indent="0">
              <a:buNone/>
            </a:pPr>
            <a:r>
              <a:rPr lang="de-DE" sz="1800" dirty="0">
                <a:latin typeface="Calibri" panose="020F0502020204030204" pitchFamily="34" charset="0"/>
                <a:ea typeface="Calibri" panose="020F0502020204030204" pitchFamily="34" charset="0"/>
                <a:cs typeface="Times New Roman" panose="02020603050405020304" pitchFamily="18" charset="0"/>
              </a:rPr>
              <a:t>k</a:t>
            </a:r>
            <a:r>
              <a:rPr lang="de-DE" sz="1800" dirty="0">
                <a:effectLst/>
                <a:latin typeface="Calibri" panose="020F0502020204030204" pitchFamily="34" charset="0"/>
                <a:ea typeface="Calibri" panose="020F0502020204030204" pitchFamily="34" charset="0"/>
                <a:cs typeface="Times New Roman" panose="02020603050405020304" pitchFamily="18" charset="0"/>
              </a:rPr>
              <a:t>ontrolliert Units und CityTiles</a:t>
            </a:r>
          </a:p>
          <a:p>
            <a:pPr marL="0" indent="0">
              <a:buNone/>
            </a:pPr>
            <a:r>
              <a:rPr lang="de-DE" sz="1800" dirty="0">
                <a:latin typeface="Calibri" panose="020F0502020204030204" pitchFamily="34" charset="0"/>
                <a:ea typeface="Calibri" panose="020F0502020204030204" pitchFamily="34" charset="0"/>
                <a:cs typeface="Times New Roman" panose="02020603050405020304" pitchFamily="18" charset="0"/>
              </a:rPr>
              <a:t>Ressourcen Sammeln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Um Häuser bauen zu können, brauchen die Units ein volles Inventar, was 100 Ressourcen egal welcher Art entspricht. Um ein CityTile bauen zu können, werden alle 100 Ressourcen verwendet. Im Spiel gibt es 3 verschiedene Ressource Typen mit verschiedenen Werten allerdings braucht man länger, um höherwertige Ressourcen einzusammeln. </a:t>
            </a:r>
            <a:endParaRPr lang="de-DE" dirty="0"/>
          </a:p>
        </p:txBody>
      </p:sp>
      <p:pic>
        <p:nvPicPr>
          <p:cNvPr id="5" name="Graphic 4">
            <a:extLst>
              <a:ext uri="{FF2B5EF4-FFF2-40B4-BE49-F238E27FC236}">
                <a16:creationId xmlns:a16="http://schemas.microsoft.com/office/drawing/2014/main" id="{D1A922F6-7CB2-4B4B-8DCD-9B49B9E6CC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52345" y="-11611"/>
            <a:ext cx="2700760" cy="174191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CAFE3468-4F3E-4092-92DE-1D225AAF1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095" y="3565167"/>
            <a:ext cx="4904381" cy="2868444"/>
          </a:xfrm>
          <a:prstGeom prst="rect">
            <a:avLst/>
          </a:prstGeom>
        </p:spPr>
      </p:pic>
      <p:pic>
        <p:nvPicPr>
          <p:cNvPr id="11" name="Picture 10">
            <a:extLst>
              <a:ext uri="{FF2B5EF4-FFF2-40B4-BE49-F238E27FC236}">
                <a16:creationId xmlns:a16="http://schemas.microsoft.com/office/drawing/2014/main" id="{DE1835C4-46FD-4547-BD40-0576EE7D29F2}"/>
              </a:ext>
            </a:extLst>
          </p:cNvPr>
          <p:cNvPicPr>
            <a:picLocks noChangeAspect="1"/>
          </p:cNvPicPr>
          <p:nvPr/>
        </p:nvPicPr>
        <p:blipFill>
          <a:blip r:embed="rId5"/>
          <a:stretch>
            <a:fillRect/>
          </a:stretch>
        </p:blipFill>
        <p:spPr>
          <a:xfrm>
            <a:off x="314463" y="3913387"/>
            <a:ext cx="6134956" cy="2172003"/>
          </a:xfrm>
          <a:prstGeom prst="rect">
            <a:avLst/>
          </a:prstGeom>
        </p:spPr>
      </p:pic>
    </p:spTree>
    <p:extLst>
      <p:ext uri="{BB962C8B-B14F-4D97-AF65-F5344CB8AC3E}">
        <p14:creationId xmlns:p14="http://schemas.microsoft.com/office/powerpoint/2010/main" val="3534449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EAD3-1A0F-42C9-AF31-0928EC29E9E4}"/>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4679458F-83E3-4D3B-914E-E607A476267D}"/>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229213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81BF9-5553-437D-8A93-DB8936F094D8}"/>
              </a:ext>
            </a:extLst>
          </p:cNvPr>
          <p:cNvSpPr>
            <a:spLocks noGrp="1"/>
          </p:cNvSpPr>
          <p:nvPr>
            <p:ph type="title"/>
          </p:nvPr>
        </p:nvSpPr>
        <p:spPr/>
        <p:txBody>
          <a:bodyPr/>
          <a:lstStyle/>
          <a:p>
            <a:r>
              <a:rPr lang="de-DE" dirty="0"/>
              <a:t>Regel Basierter Agent</a:t>
            </a:r>
          </a:p>
        </p:txBody>
      </p:sp>
      <p:sp>
        <p:nvSpPr>
          <p:cNvPr id="3" name="Content Placeholder 2">
            <a:extLst>
              <a:ext uri="{FF2B5EF4-FFF2-40B4-BE49-F238E27FC236}">
                <a16:creationId xmlns:a16="http://schemas.microsoft.com/office/drawing/2014/main" id="{0E068967-7A09-452B-B759-B7F9F1CE50EB}"/>
              </a:ext>
            </a:extLst>
          </p:cNvPr>
          <p:cNvSpPr>
            <a:spLocks noGrp="1"/>
          </p:cNvSpPr>
          <p:nvPr>
            <p:ph idx="1"/>
          </p:nvPr>
        </p:nvSpPr>
        <p:spPr/>
        <p:txBody>
          <a:bodyPr/>
          <a:lstStyle/>
          <a:p>
            <a:r>
              <a:rPr lang="de-DE" dirty="0"/>
              <a:t>Python Kit als Basis</a:t>
            </a:r>
          </a:p>
          <a:p>
            <a:r>
              <a:rPr lang="de-DE" dirty="0"/>
              <a:t>Erste Verbesserung: CityTiles und Units bauen</a:t>
            </a:r>
          </a:p>
          <a:p>
            <a:r>
              <a:rPr lang="de-DE" dirty="0"/>
              <a:t>Verbesserung des Bewegungsmusters</a:t>
            </a:r>
          </a:p>
          <a:p>
            <a:r>
              <a:rPr lang="de-DE" dirty="0"/>
              <a:t>Versuch nur eine große Stadt zu bauen (Grafik mit großer Stadt Probleme bei großen Maps, Zu Große Citys brauchen zu viel Fuel und können schnell aussterben)</a:t>
            </a:r>
          </a:p>
          <a:p>
            <a:endParaRPr lang="de-DE" dirty="0"/>
          </a:p>
        </p:txBody>
      </p:sp>
      <p:sp>
        <p:nvSpPr>
          <p:cNvPr id="6" name="Rectangle 10">
            <a:extLst>
              <a:ext uri="{FF2B5EF4-FFF2-40B4-BE49-F238E27FC236}">
                <a16:creationId xmlns:a16="http://schemas.microsoft.com/office/drawing/2014/main" id="{10BC72AC-4652-498A-9EA2-025E38E33BF0}"/>
              </a:ext>
            </a:extLst>
          </p:cNvPr>
          <p:cNvSpPr>
            <a:spLocks noChangeArrowheads="1"/>
          </p:cNvSpPr>
          <p:nvPr/>
        </p:nvSpPr>
        <p:spPr bwMode="auto">
          <a:xfrm>
            <a:off x="8785184" y="-414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5" name="Rectangle 11">
            <a:extLst>
              <a:ext uri="{FF2B5EF4-FFF2-40B4-BE49-F238E27FC236}">
                <a16:creationId xmlns:a16="http://schemas.microsoft.com/office/drawing/2014/main" id="{E0DE203D-9333-47F2-93DB-E52214AE02FC}"/>
              </a:ext>
            </a:extLst>
          </p:cNvPr>
          <p:cNvSpPr>
            <a:spLocks noChangeArrowheads="1"/>
          </p:cNvSpPr>
          <p:nvPr/>
        </p:nvSpPr>
        <p:spPr bwMode="auto">
          <a:xfrm>
            <a:off x="8785184" y="4157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grpSp>
        <p:nvGrpSpPr>
          <p:cNvPr id="16" name="Group 15">
            <a:extLst>
              <a:ext uri="{FF2B5EF4-FFF2-40B4-BE49-F238E27FC236}">
                <a16:creationId xmlns:a16="http://schemas.microsoft.com/office/drawing/2014/main" id="{F0BDC22E-F9B6-448E-A90B-276E58D7B0E5}"/>
              </a:ext>
            </a:extLst>
          </p:cNvPr>
          <p:cNvGrpSpPr/>
          <p:nvPr/>
        </p:nvGrpSpPr>
        <p:grpSpPr>
          <a:xfrm>
            <a:off x="8489908" y="365125"/>
            <a:ext cx="3168691" cy="2725043"/>
            <a:chOff x="8632784" y="542031"/>
            <a:chExt cx="1809750" cy="1562100"/>
          </a:xfrm>
        </p:grpSpPr>
        <p:pic>
          <p:nvPicPr>
            <p:cNvPr id="17" name="Picture 16" descr="A picture containing shape&#10;&#10;Description automatically generated">
              <a:extLst>
                <a:ext uri="{FF2B5EF4-FFF2-40B4-BE49-F238E27FC236}">
                  <a16:creationId xmlns:a16="http://schemas.microsoft.com/office/drawing/2014/main" id="{096D7B0A-1665-48A9-AC3C-042512EAE98D}"/>
                </a:ext>
              </a:extLst>
            </p:cNvPr>
            <p:cNvPicPr>
              <a:picLocks noChangeAspect="1"/>
            </p:cNvPicPr>
            <p:nvPr/>
          </p:nvPicPr>
          <p:blipFill>
            <a:blip r:embed="rId2"/>
            <a:stretch>
              <a:fillRect/>
            </a:stretch>
          </p:blipFill>
          <p:spPr>
            <a:xfrm>
              <a:off x="8632784" y="542031"/>
              <a:ext cx="1809750" cy="1562100"/>
            </a:xfrm>
            <a:prstGeom prst="rect">
              <a:avLst/>
            </a:prstGeom>
          </p:spPr>
        </p:pic>
        <p:cxnSp>
          <p:nvCxnSpPr>
            <p:cNvPr id="7" name="Straight Arrow Connector 6">
              <a:extLst>
                <a:ext uri="{FF2B5EF4-FFF2-40B4-BE49-F238E27FC236}">
                  <a16:creationId xmlns:a16="http://schemas.microsoft.com/office/drawing/2014/main" id="{994C96F5-9A61-4929-8E2F-80DEEE9DB5EA}"/>
                </a:ext>
              </a:extLst>
            </p:cNvPr>
            <p:cNvCxnSpPr/>
            <p:nvPr/>
          </p:nvCxnSpPr>
          <p:spPr>
            <a:xfrm flipH="1" flipV="1">
              <a:off x="9121734" y="1359804"/>
              <a:ext cx="431800" cy="25400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F2E8D835-9BC5-4974-A827-F1F45A79EED7}"/>
                </a:ext>
              </a:extLst>
            </p:cNvPr>
            <p:cNvCxnSpPr/>
            <p:nvPr/>
          </p:nvCxnSpPr>
          <p:spPr>
            <a:xfrm flipH="1">
              <a:off x="9299534" y="1613804"/>
              <a:ext cx="254000" cy="203200"/>
            </a:xfrm>
            <a:prstGeom prst="line">
              <a:avLst/>
            </a:prstGeom>
            <a:ln w="38100">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66FF851D-1327-4B8B-A682-A1B1C2951565}"/>
                </a:ext>
              </a:extLst>
            </p:cNvPr>
            <p:cNvCxnSpPr/>
            <p:nvPr/>
          </p:nvCxnSpPr>
          <p:spPr>
            <a:xfrm>
              <a:off x="8785184" y="1474104"/>
              <a:ext cx="514350" cy="317500"/>
            </a:xfrm>
            <a:prstGeom prst="line">
              <a:avLst/>
            </a:prstGeom>
            <a:ln w="38100">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E401E5E-47AB-4F1D-A952-4207F25DFA47}"/>
                </a:ext>
              </a:extLst>
            </p:cNvPr>
            <p:cNvCxnSpPr/>
            <p:nvPr/>
          </p:nvCxnSpPr>
          <p:spPr>
            <a:xfrm flipH="1">
              <a:off x="9553534" y="1442354"/>
              <a:ext cx="228600" cy="171450"/>
            </a:xfrm>
            <a:prstGeom prst="line">
              <a:avLst/>
            </a:prstGeom>
            <a:ln w="38100">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E62CEFF0-B8A2-4FB0-8BA6-FEAAE05CDA99}"/>
                </a:ext>
              </a:extLst>
            </p:cNvPr>
            <p:cNvCxnSpPr/>
            <p:nvPr/>
          </p:nvCxnSpPr>
          <p:spPr>
            <a:xfrm>
              <a:off x="9255084" y="1118504"/>
              <a:ext cx="558800" cy="323850"/>
            </a:xfrm>
            <a:prstGeom prst="line">
              <a:avLst/>
            </a:prstGeom>
            <a:ln w="38100">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DB927A30-FB45-415C-8FEE-79F9FDD2A1E2}"/>
                </a:ext>
              </a:extLst>
            </p:cNvPr>
            <p:cNvCxnSpPr/>
            <p:nvPr/>
          </p:nvCxnSpPr>
          <p:spPr>
            <a:xfrm flipV="1">
              <a:off x="8785184" y="1321704"/>
              <a:ext cx="209550" cy="1524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E331E60-2EC7-4236-A25C-ADCC0F5235CF}"/>
                </a:ext>
              </a:extLst>
            </p:cNvPr>
            <p:cNvCxnSpPr/>
            <p:nvPr/>
          </p:nvCxnSpPr>
          <p:spPr>
            <a:xfrm flipH="1">
              <a:off x="9039184" y="1118504"/>
              <a:ext cx="215900" cy="15875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Multiplication Sign 13">
              <a:extLst>
                <a:ext uri="{FF2B5EF4-FFF2-40B4-BE49-F238E27FC236}">
                  <a16:creationId xmlns:a16="http://schemas.microsoft.com/office/drawing/2014/main" id="{54B44D90-24A9-4F96-9F1D-D4684DA49C18}"/>
                </a:ext>
              </a:extLst>
            </p:cNvPr>
            <p:cNvSpPr/>
            <p:nvPr/>
          </p:nvSpPr>
          <p:spPr>
            <a:xfrm>
              <a:off x="9439234" y="1175654"/>
              <a:ext cx="254000" cy="266700"/>
            </a:xfrm>
            <a:prstGeom prst="mathMultiply">
              <a:avLst/>
            </a:prstGeom>
            <a:solidFill>
              <a:srgbClr val="FF0000"/>
            </a:solidFill>
            <a:ln/>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Tree>
    <p:extLst>
      <p:ext uri="{BB962C8B-B14F-4D97-AF65-F5344CB8AC3E}">
        <p14:creationId xmlns:p14="http://schemas.microsoft.com/office/powerpoint/2010/main" val="3547623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AFB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A18-9600-40CF-A9C0-C4729A4F39EB}"/>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044949AA-3DA2-456F-B7EE-DE4B65D2110E}"/>
              </a:ext>
            </a:extLst>
          </p:cNvPr>
          <p:cNvSpPr>
            <a:spLocks noGrp="1"/>
          </p:cNvSpPr>
          <p:nvPr>
            <p:ph idx="1"/>
          </p:nvPr>
        </p:nvSpPr>
        <p:spPr/>
        <p:txBody>
          <a:bodyPr/>
          <a:lstStyle/>
          <a:p>
            <a:endParaRPr lang="de-DE" dirty="0"/>
          </a:p>
        </p:txBody>
      </p:sp>
      <p:pic>
        <p:nvPicPr>
          <p:cNvPr id="7" name="Picture 6">
            <a:extLst>
              <a:ext uri="{FF2B5EF4-FFF2-40B4-BE49-F238E27FC236}">
                <a16:creationId xmlns:a16="http://schemas.microsoft.com/office/drawing/2014/main" id="{944AE346-11EF-452A-9164-1C79A71FD897}"/>
              </a:ext>
            </a:extLst>
          </p:cNvPr>
          <p:cNvPicPr>
            <a:picLocks noChangeAspect="1"/>
          </p:cNvPicPr>
          <p:nvPr/>
        </p:nvPicPr>
        <p:blipFill>
          <a:blip r:embed="rId2"/>
          <a:stretch>
            <a:fillRect/>
          </a:stretch>
        </p:blipFill>
        <p:spPr>
          <a:xfrm>
            <a:off x="123825" y="34584"/>
            <a:ext cx="5937812" cy="3447145"/>
          </a:xfrm>
          <a:prstGeom prst="rect">
            <a:avLst/>
          </a:prstGeom>
        </p:spPr>
      </p:pic>
      <p:pic>
        <p:nvPicPr>
          <p:cNvPr id="9" name="Picture 8">
            <a:extLst>
              <a:ext uri="{FF2B5EF4-FFF2-40B4-BE49-F238E27FC236}">
                <a16:creationId xmlns:a16="http://schemas.microsoft.com/office/drawing/2014/main" id="{2B9EB921-55B1-4C62-B026-5420CCF93507}"/>
              </a:ext>
            </a:extLst>
          </p:cNvPr>
          <p:cNvPicPr>
            <a:picLocks noChangeAspect="1"/>
          </p:cNvPicPr>
          <p:nvPr/>
        </p:nvPicPr>
        <p:blipFill>
          <a:blip r:embed="rId3"/>
          <a:stretch>
            <a:fillRect/>
          </a:stretch>
        </p:blipFill>
        <p:spPr>
          <a:xfrm>
            <a:off x="6912359" y="34584"/>
            <a:ext cx="5279641" cy="3447145"/>
          </a:xfrm>
          <a:prstGeom prst="rect">
            <a:avLst/>
          </a:prstGeom>
        </p:spPr>
      </p:pic>
      <p:pic>
        <p:nvPicPr>
          <p:cNvPr id="11" name="Picture 10">
            <a:extLst>
              <a:ext uri="{FF2B5EF4-FFF2-40B4-BE49-F238E27FC236}">
                <a16:creationId xmlns:a16="http://schemas.microsoft.com/office/drawing/2014/main" id="{DBFEA6B9-D14D-4882-8D99-10F0D990F808}"/>
              </a:ext>
            </a:extLst>
          </p:cNvPr>
          <p:cNvPicPr>
            <a:picLocks noChangeAspect="1"/>
          </p:cNvPicPr>
          <p:nvPr/>
        </p:nvPicPr>
        <p:blipFill>
          <a:blip r:embed="rId4"/>
          <a:stretch>
            <a:fillRect/>
          </a:stretch>
        </p:blipFill>
        <p:spPr>
          <a:xfrm>
            <a:off x="6845684" y="3400419"/>
            <a:ext cx="5346315" cy="3457581"/>
          </a:xfrm>
          <a:prstGeom prst="rect">
            <a:avLst/>
          </a:prstGeom>
        </p:spPr>
      </p:pic>
      <p:pic>
        <p:nvPicPr>
          <p:cNvPr id="13" name="Picture 12">
            <a:extLst>
              <a:ext uri="{FF2B5EF4-FFF2-40B4-BE49-F238E27FC236}">
                <a16:creationId xmlns:a16="http://schemas.microsoft.com/office/drawing/2014/main" id="{6D8BA951-52EC-486A-A5DF-F94351CB1485}"/>
              </a:ext>
            </a:extLst>
          </p:cNvPr>
          <p:cNvPicPr>
            <a:picLocks noChangeAspect="1"/>
          </p:cNvPicPr>
          <p:nvPr/>
        </p:nvPicPr>
        <p:blipFill>
          <a:blip r:embed="rId5"/>
          <a:stretch>
            <a:fillRect/>
          </a:stretch>
        </p:blipFill>
        <p:spPr>
          <a:xfrm>
            <a:off x="161925" y="3328724"/>
            <a:ext cx="5937813" cy="3494692"/>
          </a:xfrm>
          <a:prstGeom prst="rect">
            <a:avLst/>
          </a:prstGeom>
        </p:spPr>
      </p:pic>
    </p:spTree>
    <p:extLst>
      <p:ext uri="{BB962C8B-B14F-4D97-AF65-F5344CB8AC3E}">
        <p14:creationId xmlns:p14="http://schemas.microsoft.com/office/powerpoint/2010/main" val="2792064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0DB5-8DE4-4238-9F34-DF750459367D}"/>
              </a:ext>
            </a:extLst>
          </p:cNvPr>
          <p:cNvSpPr>
            <a:spLocks noGrp="1"/>
          </p:cNvSpPr>
          <p:nvPr>
            <p:ph type="title"/>
          </p:nvPr>
        </p:nvSpPr>
        <p:spPr/>
        <p:txBody>
          <a:bodyPr/>
          <a:lstStyle/>
          <a:p>
            <a:endParaRPr lang="de-DE"/>
          </a:p>
        </p:txBody>
      </p:sp>
      <p:pic>
        <p:nvPicPr>
          <p:cNvPr id="5" name="Content Placeholder 4" descr="A picture containing businesscard&#10;&#10;Description automatically generated">
            <a:extLst>
              <a:ext uri="{FF2B5EF4-FFF2-40B4-BE49-F238E27FC236}">
                <a16:creationId xmlns:a16="http://schemas.microsoft.com/office/drawing/2014/main" id="{C9B8A626-0DFD-47F7-992E-78E81065F9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772" y="0"/>
            <a:ext cx="10764456" cy="6887427"/>
          </a:xfrm>
        </p:spPr>
      </p:pic>
    </p:spTree>
    <p:extLst>
      <p:ext uri="{BB962C8B-B14F-4D97-AF65-F5344CB8AC3E}">
        <p14:creationId xmlns:p14="http://schemas.microsoft.com/office/powerpoint/2010/main" val="56997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F0AB-1DED-4BB1-8F3D-C118739498B8}"/>
              </a:ext>
            </a:extLst>
          </p:cNvPr>
          <p:cNvSpPr>
            <a:spLocks noGrp="1"/>
          </p:cNvSpPr>
          <p:nvPr>
            <p:ph type="title"/>
          </p:nvPr>
        </p:nvSpPr>
        <p:spPr/>
        <p:txBody>
          <a:bodyPr/>
          <a:lstStyle/>
          <a:p>
            <a:r>
              <a:rPr lang="de-DE" dirty="0"/>
              <a:t>„Deep Q Learning“ Lösung</a:t>
            </a:r>
          </a:p>
        </p:txBody>
      </p:sp>
      <p:sp>
        <p:nvSpPr>
          <p:cNvPr id="3" name="Content Placeholder 2">
            <a:extLst>
              <a:ext uri="{FF2B5EF4-FFF2-40B4-BE49-F238E27FC236}">
                <a16:creationId xmlns:a16="http://schemas.microsoft.com/office/drawing/2014/main" id="{9D5D70FA-6723-48CB-A1E0-FCE3752A79AE}"/>
              </a:ext>
            </a:extLst>
          </p:cNvPr>
          <p:cNvSpPr>
            <a:spLocks noGrp="1"/>
          </p:cNvSpPr>
          <p:nvPr>
            <p:ph idx="1"/>
          </p:nvPr>
        </p:nvSpPr>
        <p:spPr/>
        <p:txBody>
          <a:bodyPr/>
          <a:lstStyle/>
          <a:p>
            <a:endParaRPr lang="de-DE" dirty="0"/>
          </a:p>
        </p:txBody>
      </p:sp>
    </p:spTree>
    <p:extLst>
      <p:ext uri="{BB962C8B-B14F-4D97-AF65-F5344CB8AC3E}">
        <p14:creationId xmlns:p14="http://schemas.microsoft.com/office/powerpoint/2010/main" val="955052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Words>
  <Application>Microsoft Office PowerPoint</Application>
  <PresentationFormat>Widescreen</PresentationFormat>
  <Paragraphs>28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Übersicht</vt:lpstr>
      <vt:lpstr>Intro</vt:lpstr>
      <vt:lpstr>Lux AI Challenge</vt:lpstr>
      <vt:lpstr>PowerPoint Presentation</vt:lpstr>
      <vt:lpstr>Regel Basierter Agent</vt:lpstr>
      <vt:lpstr>PowerPoint Presentation</vt:lpstr>
      <vt:lpstr>PowerPoint Presentation</vt:lpstr>
      <vt:lpstr>„Deep Q Learning“ Lösung</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Pol Hansen</dc:creator>
  <cp:lastModifiedBy>Pol Hansen</cp:lastModifiedBy>
  <cp:revision>6</cp:revision>
  <dcterms:created xsi:type="dcterms:W3CDTF">2022-03-09T19:59:39Z</dcterms:created>
  <dcterms:modified xsi:type="dcterms:W3CDTF">2022-03-12T20:10:40Z</dcterms:modified>
</cp:coreProperties>
</file>